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0"/>
  </p:notesMasterIdLst>
  <p:sldIdLst>
    <p:sldId id="371" r:id="rId5"/>
    <p:sldId id="282" r:id="rId6"/>
    <p:sldId id="370" r:id="rId7"/>
    <p:sldId id="261" r:id="rId8"/>
    <p:sldId id="275" r:id="rId9"/>
    <p:sldId id="277" r:id="rId10"/>
    <p:sldId id="281" r:id="rId11"/>
    <p:sldId id="286" r:id="rId12"/>
    <p:sldId id="263" r:id="rId13"/>
    <p:sldId id="270" r:id="rId14"/>
    <p:sldId id="266" r:id="rId15"/>
    <p:sldId id="287" r:id="rId16"/>
    <p:sldId id="368" r:id="rId17"/>
    <p:sldId id="372" r:id="rId18"/>
    <p:sldId id="369" r:id="rId19"/>
  </p:sldIdLst>
  <p:sldSz cx="12192000" cy="6858000"/>
  <p:notesSz cx="6858000" cy="9144000"/>
  <p:embeddedFontLst>
    <p:embeddedFont>
      <p:font typeface="Neue Haas Grotesk Text Pro" panose="020B0504020202020204" pitchFamily="34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86C216-9591-766F-72D5-C5E9B86BA5DD}" name="Adam Winkelman" initials="AW" userId="S::awinkelman@iotamerica.com::f7927cf4-2dbe-42b7-9013-3687ebf15128" providerId="AD"/>
  <p188:author id="{80B04119-FE45-1737-890D-9C4BDA19BB76}" name="Hilary Lloyd" initials="HL" userId="S::hlloyd@iot.es::e5a4df7a-7782-42aa-8839-df6abce8bb00" providerId="AD"/>
  <p188:author id="{B4683676-4F6C-A3A0-1B9C-410FFC8B9E5A}" name="Francisco Briegas" initials="FB" userId="S::fbriegas@iotlenses.com::fe9fad54-dff6-42bd-9ab1-408043c030dd" providerId="AD"/>
  <p188:author id="{E8F83AEE-88F2-10C7-37EB-B96F252B169E}" name="Barb Malobabich, ABOC" initials="BA" userId="S::bmalobabich@iotamerica.com::cf6272be-2f7e-4a92-97e8-729214ed40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6DE"/>
    <a:srgbClr val="F9DBF9"/>
    <a:srgbClr val="EDB9E7"/>
    <a:srgbClr val="E3D5E1"/>
    <a:srgbClr val="DCC4F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38"/>
    <p:restoredTop sz="73562" autoAdjust="0"/>
  </p:normalViewPr>
  <p:slideViewPr>
    <p:cSldViewPr snapToGrid="0">
      <p:cViewPr varScale="1">
        <p:scale>
          <a:sx n="63" d="100"/>
          <a:sy n="63" d="100"/>
        </p:scale>
        <p:origin x="1218" y="7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B214A-46A8-41BD-BA28-CE03ACC3C56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CCC4C-5C69-465D-8310-2D59F3A5E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8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071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07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C85F0-1CF8-D54D-13D4-46EB056D3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43137-61DD-87FD-65BF-F4856377D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98EBE-1B79-F0BC-1462-763E943EE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2A741-4E40-7A5B-D8D2-6D04978E3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4CCC4C-5C69-465D-8310-2D59F3A5E9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23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56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19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29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D60293-B882-4EF3-A632-EF022FDE3D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361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D0225-9EC9-6B2C-71A6-ABAC59659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2B4DA-5F33-7B76-CF12-AA9B327A3B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DE768-DDC3-B5BC-B691-9DB987220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1BBA8-2930-31FB-56C4-0775B87A6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D60293-B882-4EF3-A632-EF022FDE3D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438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09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59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20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42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45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16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BB7AE-9080-E8DC-ADBF-06A9F8C2C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A37E6-790E-1F70-ADD9-598E48BB9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9798C9-FDB5-BB16-6228-7CF68C99D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48BB0-9981-F5E5-06A7-1B14D7114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CCC4C-5C69-465D-8310-2D59F3A5E99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05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87316AC-B731-0EE8-AEAA-1F859E58F1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179" y="401981"/>
            <a:ext cx="11417643" cy="605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1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6D0FF4-37A7-565C-0946-A58BD61A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3B3EF5-0075-20B2-DE9D-53CC57297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3F8A11-A7AD-68C2-524D-4C5457BF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01E839-B901-E168-84D9-F70C9B9B8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555A45-8000-28AC-F9A7-8AA7299E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360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F7DF8-6A4D-4A17-8100-C45035B93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4090D2-77D7-FE71-E82C-0C6C5780F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8704A6-35FA-89E4-5DC5-74260EBE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1FDDA8-F852-B15D-D1A3-6A3764D3C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2A0D9D-8AFC-6557-92A5-A73790C65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486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3359D-E897-617A-6715-DE82EC5E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1F7CEE-8348-A433-CC2B-A069BB3E24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B3A4E-609D-01CF-1C15-403EFADCC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640D75-42CE-BF41-42D1-832E757B1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557265-4364-198B-DBF6-621CB173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8E6E4E-F223-C396-055A-0B90625F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98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22965D-F701-0803-3EA7-99B9BDCA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A682CD-46A4-82E6-F678-690B3C062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890DB9-E1E0-5AC1-0C79-2535F568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219078-EC01-31C9-744A-4238E71845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1C31D0-DF7D-F2E8-9794-A72EAAEFA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F258DDC-36D1-B5C7-7692-BB1F8AB3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A546BB-6C39-A155-13F9-0672BC2C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03B4A9-A1D5-EE7A-D93C-D8797CD67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9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544FD-D9FD-4C78-FD13-B0B3FCE36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A221BA8-AA5C-530F-091E-38D19ABAA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225E8E-CBC5-A537-F152-D9A877AE3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7F676C-A9D3-5618-EAF2-630A1FD61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94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AC278F-CE6D-0B6E-8886-12227F04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40652EF-3191-1791-0E5E-1D10A7EB4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61AD07-2C73-F4F5-407B-515EEDD2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27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F11CC-9566-BABE-654E-0773EB56D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12F0B9-03B6-1E78-0762-E1DD53669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2E73A1-8AEE-DFCA-522E-629E1CF53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77BE95E-3A49-1E7A-8A60-DF700E8C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C51048-2414-FAAE-8037-51615C84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4A3017-59BC-DAE4-E9BC-B467E2586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209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7CF8A-9B83-5284-4C42-BF806EE85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70E2FE-7C06-48BA-04D2-844174E437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AF7486-0477-20CF-0DB2-96FD18FCC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699AADB-1D92-D0BA-6B67-F8A475C78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A46B94-FB6E-CB12-A7CB-CEACB408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7B9226-791C-5111-245A-F840EA368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79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8D89C-7DA7-A1CB-9D50-FDE0F2538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76EC57-DBDF-2C85-E2E0-70EC6C630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EA2152-EE61-DB09-CD13-C884DF59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066327-FD27-6A5C-E6CF-CF8507DE0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B81AB4-374E-3653-461E-74D18889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71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4E7F878-E43A-C3EC-945D-A3D5EF657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4C80BED-FCC8-B3A5-04A3-42EAD75A1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980511-7E68-42B1-8BF5-6F4E97BE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232F0B-8B24-196B-79CF-3EED0381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DD8494-75ED-DF53-2940-8973ABB3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15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1B01DC-EC62-38F7-BB17-CD774EAE6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490840-62B8-5D1B-F043-AD6849EFD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46767E-8D18-728F-6C54-4770F417FF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BF169C-DCCE-9943-9846-C0FBF903EE7B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A553C7-9C76-35CC-73FF-2A15A8A5C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CA48B7-76B1-45A1-CE68-93491E6DF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D5E126-FB1C-6C41-9EE6-AFF330D4836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489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AB40F3-7D16-CBEF-9CB9-3CF3A1C65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BB2A0C6-C10A-7DBD-2191-8BF42A2FEA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986" y="327236"/>
            <a:ext cx="959697" cy="3580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F0957E6-D9C5-FB5B-0F36-D5DA0871B8F4}"/>
              </a:ext>
            </a:extLst>
          </p:cNvPr>
          <p:cNvSpPr txBox="1"/>
          <p:nvPr/>
        </p:nvSpPr>
        <p:spPr>
          <a:xfrm>
            <a:off x="3382984" y="5945989"/>
            <a:ext cx="7449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noProof="0" dirty="0">
                <a:solidFill>
                  <a:schemeClr val="bg1"/>
                </a:solidFill>
                <a:latin typeface="Adobe Caslon Pro" panose="0205050205050A020403" pitchFamily="18" charset="0"/>
              </a:rPr>
              <a:t>Redefining Progressive Vision</a:t>
            </a:r>
          </a:p>
        </p:txBody>
      </p:sp>
      <p:pic>
        <p:nvPicPr>
          <p:cNvPr id="3" name="Imagen 2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A849B80-186F-C5A3-5319-62E7EA27C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770" y="2148195"/>
            <a:ext cx="21050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7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extLst>
    <p:ext uri="{E180D4A7-C9FB-4DFB-919C-405C955672EB}">
      <p14:showEvtLst xmlns:p14="http://schemas.microsoft.com/office/powerpoint/2010/main">
        <p14:playEvt time="110" objId="6"/>
        <p14:stopEvt time="10296" objId="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13033-DB45-77C9-120B-A953A6D33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BCD8BE0-8EE8-9DB9-A31E-6FB3A20FB279}"/>
              </a:ext>
            </a:extLst>
          </p:cNvPr>
          <p:cNvSpPr txBox="1"/>
          <p:nvPr/>
        </p:nvSpPr>
        <p:spPr>
          <a:xfrm>
            <a:off x="1224643" y="1657426"/>
            <a:ext cx="3950168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But for many progressive lens wearers, clarity comes with a compromise.</a:t>
            </a:r>
            <a:endParaRPr lang="es-ES" dirty="0">
              <a:solidFill>
                <a:prstClr val="black"/>
              </a:solidFill>
              <a:latin typeface="Neue Haas Grotesk Text Pro"/>
            </a:endParaRPr>
          </a:p>
          <a:p>
            <a:pPr algn="r">
              <a:defRPr/>
            </a:pPr>
            <a:endParaRPr lang="en-US" dirty="0">
              <a:solidFill>
                <a:prstClr val="black"/>
              </a:solidFill>
              <a:latin typeface="Neue Haas Grotesk Text Pr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Modern lens materials make glasses thinner, lighter, and tougher than ever, yet they can also introduce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chromatic aberration.</a:t>
            </a:r>
            <a:endParaRPr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This subtle distortion blurs edges, creates distracting color fringes, weakens contrast, and leads to</a:t>
            </a: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eye strain.</a:t>
            </a:r>
            <a:endParaRPr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51E8A45F-C894-4D04-3B10-54FFD23366AD}"/>
              </a:ext>
            </a:extLst>
          </p:cNvPr>
          <p:cNvGrpSpPr/>
          <p:nvPr/>
        </p:nvGrpSpPr>
        <p:grpSpPr>
          <a:xfrm>
            <a:off x="5557616" y="1484161"/>
            <a:ext cx="4072130" cy="4085828"/>
            <a:chOff x="7311777" y="1978157"/>
            <a:chExt cx="4072130" cy="4085828"/>
          </a:xfrm>
        </p:grpSpPr>
        <p:grpSp>
          <p:nvGrpSpPr>
            <p:cNvPr id="2" name="Grupo 1">
              <a:extLst>
                <a:ext uri="{FF2B5EF4-FFF2-40B4-BE49-F238E27FC236}">
                  <a16:creationId xmlns:a16="http://schemas.microsoft.com/office/drawing/2014/main" id="{4518A5C3-5426-DFF1-D242-BD87EC68CBD9}"/>
                </a:ext>
              </a:extLst>
            </p:cNvPr>
            <p:cNvGrpSpPr/>
            <p:nvPr/>
          </p:nvGrpSpPr>
          <p:grpSpPr>
            <a:xfrm>
              <a:off x="7311777" y="1978157"/>
              <a:ext cx="4072130" cy="4085828"/>
              <a:chOff x="7349181" y="2015835"/>
              <a:chExt cx="4034726" cy="4048299"/>
            </a:xfrm>
          </p:grpSpPr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E8C1BA79-70FC-6889-DF39-35620C68E7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2155" t="1104" r="16694" b="25321"/>
              <a:stretch>
                <a:fillRect/>
              </a:stretch>
            </p:blipFill>
            <p:spPr>
              <a:xfrm>
                <a:off x="7349181" y="2015835"/>
                <a:ext cx="4034726" cy="4048298"/>
              </a:xfrm>
              <a:prstGeom prst="rect">
                <a:avLst/>
              </a:prstGeom>
            </p:spPr>
          </p:pic>
          <p:sp>
            <p:nvSpPr>
              <p:cNvPr id="3" name="Rectángulo 2">
                <a:extLst>
                  <a:ext uri="{FF2B5EF4-FFF2-40B4-BE49-F238E27FC236}">
                    <a16:creationId xmlns:a16="http://schemas.microsoft.com/office/drawing/2014/main" id="{B43043C3-54AF-47AB-A94C-5EB7DBF6A64F}"/>
                  </a:ext>
                </a:extLst>
              </p:cNvPr>
              <p:cNvSpPr/>
              <p:nvPr/>
            </p:nvSpPr>
            <p:spPr>
              <a:xfrm>
                <a:off x="7349181" y="2016913"/>
                <a:ext cx="4034725" cy="4047221"/>
              </a:xfrm>
              <a:prstGeom prst="rect">
                <a:avLst/>
              </a:prstGeom>
              <a:solidFill>
                <a:schemeClr val="bg1">
                  <a:alpha val="65386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6CB33833-F4B0-F8C2-761D-1C9B11ADB935}"/>
                </a:ext>
              </a:extLst>
            </p:cNvPr>
            <p:cNvSpPr txBox="1"/>
            <p:nvPr/>
          </p:nvSpPr>
          <p:spPr>
            <a:xfrm>
              <a:off x="7762839" y="2725513"/>
              <a:ext cx="3621067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0" b="1" i="0" u="none" strike="noStrike" kern="1200" cap="none" spc="-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65</a:t>
              </a:r>
              <a:r>
                <a:rPr kumimoji="0" lang="en-US" sz="6600" b="1" i="0" u="none" strike="noStrike" kern="1200" cap="none" spc="-3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%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B0E4512-9E6C-3BB0-CA3B-12DB13E18643}"/>
                </a:ext>
              </a:extLst>
            </p:cNvPr>
            <p:cNvSpPr txBox="1"/>
            <p:nvPr/>
          </p:nvSpPr>
          <p:spPr>
            <a:xfrm>
              <a:off x="7870491" y="4007853"/>
              <a:ext cx="32751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of progressive lenses are made from 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advanced materials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like polycarbonate and high-index.”</a:t>
              </a:r>
              <a:endPara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DC61D33-859E-4315-CBAF-340BF19C9B4E}"/>
                </a:ext>
              </a:extLst>
            </p:cNvPr>
            <p:cNvSpPr txBox="1"/>
            <p:nvPr/>
          </p:nvSpPr>
          <p:spPr>
            <a:xfrm>
              <a:off x="7815845" y="4998270"/>
              <a:ext cx="31351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* Progressive Lenses Market Global Outlook </a:t>
              </a:r>
              <a:b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</a:b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  &amp; Forecast 2022-2027 and internal IOT data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AE3437BB-5B69-83F9-EA55-158BE64E0B99}"/>
                </a:ext>
              </a:extLst>
            </p:cNvPr>
            <p:cNvSpPr txBox="1"/>
            <p:nvPr/>
          </p:nvSpPr>
          <p:spPr>
            <a:xfrm>
              <a:off x="7815846" y="2667344"/>
              <a:ext cx="33297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ue Haas Grotesk Text Pro" panose="020B0504020202020204" pitchFamily="34" charset="77"/>
                  <a:ea typeface="+mn-ea"/>
                  <a:cs typeface="+mn-cs"/>
                </a:rPr>
                <a:t>“Around</a:t>
              </a:r>
              <a:endPara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endParaRPr>
            </a:p>
          </p:txBody>
        </p:sp>
      </p:grp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1A03CB5-B459-DCAF-9FA5-13A3498C45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58914" y="2474464"/>
            <a:ext cx="406400" cy="406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1AF9D8C-B4E8-05E4-3140-726C7AB47B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2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88" objId="6"/>
        <p14:stopEvt time="5041" objId="6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BED9E-C86C-C8B8-2A47-E0002EDEE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A0F60996-E97F-9AAA-8C33-07D1E1E692DC}"/>
              </a:ext>
            </a:extLst>
          </p:cNvPr>
          <p:cNvSpPr txBox="1"/>
          <p:nvPr/>
        </p:nvSpPr>
        <p:spPr>
          <a:xfrm>
            <a:off x="4060965" y="3227038"/>
            <a:ext cx="64021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Chromatic aberration happens when a lens fails to focus all colors to the same point.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Instead of crisp lines, wearers see blurred edges or distracting color fringes—effects that become especially pronounced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 in low Abbe lens materials, stronger prescriptions, and larger frames.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7CA063-35B4-9DCA-84F0-9293BCD0C8DB}"/>
              </a:ext>
            </a:extLst>
          </p:cNvPr>
          <p:cNvSpPr txBox="1"/>
          <p:nvPr/>
        </p:nvSpPr>
        <p:spPr>
          <a:xfrm>
            <a:off x="4063946" y="2026063"/>
            <a:ext cx="7866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The Challenge: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Why Chromatic Aberration Matters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B523C71-7AFB-43A9-C03A-FFCF90A9EC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E299A40-1064-F4D3-78C4-F8B32D2A0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771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1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extLst>
    <p:ext uri="{E180D4A7-C9FB-4DFB-919C-405C955672EB}">
      <p14:showEvtLst xmlns:p14="http://schemas.microsoft.com/office/powerpoint/2010/main">
        <p14:playEvt time="95" objId="9"/>
        <p14:stopEvt time="5244" objId="9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A88AFDC-6677-B83C-D813-364A90EF5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D9797F0-44A7-9A7F-DD35-E432A827C411}"/>
              </a:ext>
            </a:extLst>
          </p:cNvPr>
          <p:cNvSpPr txBox="1"/>
          <p:nvPr/>
        </p:nvSpPr>
        <p:spPr>
          <a:xfrm>
            <a:off x="5055420" y="2217955"/>
            <a:ext cx="21819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-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2</a:t>
            </a:r>
            <a:r>
              <a:rPr kumimoji="0" lang="es-ES" sz="4800" b="1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0</a:t>
            </a:r>
            <a:r>
              <a:rPr kumimoji="0" lang="es-ES" sz="3200" b="1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%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69A8AAF-6E11-688D-BAFF-656141494AA4}"/>
              </a:ext>
            </a:extLst>
          </p:cNvPr>
          <p:cNvSpPr txBox="1"/>
          <p:nvPr/>
        </p:nvSpPr>
        <p:spPr>
          <a:xfrm>
            <a:off x="5055420" y="1124213"/>
            <a:ext cx="16876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Significant Reduction in Chromatic Aberration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0C530C-FD9F-0452-672C-8E9F54FEF557}"/>
              </a:ext>
            </a:extLst>
          </p:cNvPr>
          <p:cNvSpPr txBox="1"/>
          <p:nvPr/>
        </p:nvSpPr>
        <p:spPr>
          <a:xfrm>
            <a:off x="5055420" y="2873987"/>
            <a:ext cx="20859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reduction in chromatic aberration on average across all lens materials.</a:t>
            </a:r>
            <a:endParaRPr kumimoji="0" lang="es-E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BF8E75-87BE-8983-D71D-C7BB8C48A460}"/>
              </a:ext>
            </a:extLst>
          </p:cNvPr>
          <p:cNvSpPr txBox="1"/>
          <p:nvPr/>
        </p:nvSpPr>
        <p:spPr>
          <a:xfrm>
            <a:off x="5065233" y="3758366"/>
            <a:ext cx="1890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Up to</a:t>
            </a: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D1CA53D-E05B-9F56-ED9F-5368FA777F4A}"/>
              </a:ext>
            </a:extLst>
          </p:cNvPr>
          <p:cNvSpPr txBox="1"/>
          <p:nvPr/>
        </p:nvSpPr>
        <p:spPr>
          <a:xfrm>
            <a:off x="5065233" y="3911852"/>
            <a:ext cx="22184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reduction in 1.67 INDEX LENSES</a:t>
            </a:r>
            <a:endParaRPr kumimoji="0" lang="es-E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148E8B-0CE9-B508-14DF-48A8EFDE15D1}"/>
              </a:ext>
            </a:extLst>
          </p:cNvPr>
          <p:cNvSpPr txBox="1"/>
          <p:nvPr/>
        </p:nvSpPr>
        <p:spPr>
          <a:xfrm>
            <a:off x="5441019" y="3570605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1</a:t>
            </a: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9</a:t>
            </a:r>
            <a:r>
              <a:rPr kumimoji="0" lang="es-ES" sz="1600" b="1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%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34F90CB-451B-1776-2166-E9D3EC42E309}"/>
              </a:ext>
            </a:extLst>
          </p:cNvPr>
          <p:cNvSpPr txBox="1"/>
          <p:nvPr/>
        </p:nvSpPr>
        <p:spPr>
          <a:xfrm>
            <a:off x="5065233" y="4386071"/>
            <a:ext cx="53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Up to</a:t>
            </a:r>
            <a:endParaRPr kumimoji="0" lang="es-E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251341F-7C22-5AE3-F40B-1BA989BFD098}"/>
              </a:ext>
            </a:extLst>
          </p:cNvPr>
          <p:cNvSpPr txBox="1"/>
          <p:nvPr/>
        </p:nvSpPr>
        <p:spPr>
          <a:xfrm>
            <a:off x="5060326" y="4526468"/>
            <a:ext cx="2228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reduction in 1.60 INDEX LENSES</a:t>
            </a:r>
            <a:endParaRPr kumimoji="0" lang="es-E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0A15D7C-FC59-35A8-A650-28215C6141DE}"/>
              </a:ext>
            </a:extLst>
          </p:cNvPr>
          <p:cNvSpPr txBox="1"/>
          <p:nvPr/>
        </p:nvSpPr>
        <p:spPr>
          <a:xfrm>
            <a:off x="5441019" y="4230281"/>
            <a:ext cx="17003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18</a:t>
            </a:r>
            <a:r>
              <a:rPr kumimoji="0" lang="es-ES" sz="16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%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8E04BF6C-E4DE-97E2-A55F-24EAFC7F5124}"/>
              </a:ext>
            </a:extLst>
          </p:cNvPr>
          <p:cNvGrpSpPr/>
          <p:nvPr/>
        </p:nvGrpSpPr>
        <p:grpSpPr>
          <a:xfrm>
            <a:off x="5114450" y="3545835"/>
            <a:ext cx="2026938" cy="1296237"/>
            <a:chOff x="5114450" y="3322098"/>
            <a:chExt cx="2095242" cy="1296237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07B03370-DB43-0368-9015-DA2ED772EF55}"/>
                </a:ext>
              </a:extLst>
            </p:cNvPr>
            <p:cNvCxnSpPr>
              <a:cxnSpLocks/>
            </p:cNvCxnSpPr>
            <p:nvPr/>
          </p:nvCxnSpPr>
          <p:spPr>
            <a:xfrm>
              <a:off x="5114450" y="3322098"/>
              <a:ext cx="209524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D2E7E017-76D3-7B74-46D1-1BF6371D31C2}"/>
                </a:ext>
              </a:extLst>
            </p:cNvPr>
            <p:cNvCxnSpPr>
              <a:cxnSpLocks/>
            </p:cNvCxnSpPr>
            <p:nvPr/>
          </p:nvCxnSpPr>
          <p:spPr>
            <a:xfrm>
              <a:off x="5114450" y="3975241"/>
              <a:ext cx="209524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B2585BB6-03D6-DA77-5E6E-A1C9BB1A0771}"/>
                </a:ext>
              </a:extLst>
            </p:cNvPr>
            <p:cNvCxnSpPr>
              <a:cxnSpLocks/>
            </p:cNvCxnSpPr>
            <p:nvPr/>
          </p:nvCxnSpPr>
          <p:spPr>
            <a:xfrm>
              <a:off x="5114450" y="4618335"/>
              <a:ext cx="2095242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122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extLst>
    <p:ext uri="{E180D4A7-C9FB-4DFB-919C-405C955672EB}">
      <p14:showEvtLst xmlns:p14="http://schemas.microsoft.com/office/powerpoint/2010/main">
        <p14:playEvt time="55" objId="3"/>
        <p14:stopEvt time="10251" objId="3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uadroTexto 28">
            <a:extLst>
              <a:ext uri="{FF2B5EF4-FFF2-40B4-BE49-F238E27FC236}">
                <a16:creationId xmlns:a16="http://schemas.microsoft.com/office/drawing/2014/main" id="{60F97310-3AD4-3C28-CCF3-ABDC8BB37A29}"/>
              </a:ext>
            </a:extLst>
          </p:cNvPr>
          <p:cNvSpPr txBox="1"/>
          <p:nvPr/>
        </p:nvSpPr>
        <p:spPr>
          <a:xfrm>
            <a:off x="544714" y="746159"/>
            <a:ext cx="3446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The Pinnacle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of Advanced Lens Design​</a:t>
            </a:r>
          </a:p>
        </p:txBody>
      </p:sp>
      <p:sp>
        <p:nvSpPr>
          <p:cNvPr id="11" name="CuadroTexto 62">
            <a:extLst>
              <a:ext uri="{FF2B5EF4-FFF2-40B4-BE49-F238E27FC236}">
                <a16:creationId xmlns:a16="http://schemas.microsoft.com/office/drawing/2014/main" id="{28C23958-20DA-6F09-E963-59B6C99298D7}"/>
              </a:ext>
            </a:extLst>
          </p:cNvPr>
          <p:cNvSpPr txBox="1"/>
          <p:nvPr/>
        </p:nvSpPr>
        <p:spPr>
          <a:xfrm>
            <a:off x="544714" y="2579558"/>
            <a:ext cx="30533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CamberPure unites multiple patented design and material technologies developed by IOT and Younger Optics to unlock a new level of optical performance. 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pic>
        <p:nvPicPr>
          <p:cNvPr id="6" name="Imagen 5" descr="Imagen que contiene edificio, dibujo&#10;&#10;El contenido generado por IA puede ser incorrecto.">
            <a:extLst>
              <a:ext uri="{FF2B5EF4-FFF2-40B4-BE49-F238E27FC236}">
                <a16:creationId xmlns:a16="http://schemas.microsoft.com/office/drawing/2014/main" id="{0AA5B4B3-38A5-CE84-BC5A-ABA916DB75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8" b="-5313"/>
          <a:stretch>
            <a:fillRect/>
          </a:stretch>
        </p:blipFill>
        <p:spPr>
          <a:xfrm>
            <a:off x="3853190" y="1263977"/>
            <a:ext cx="7182930" cy="5029473"/>
          </a:xfrm>
          <a:prstGeom prst="rect">
            <a:avLst/>
          </a:prstGeom>
        </p:spPr>
      </p:pic>
      <p:sp>
        <p:nvSpPr>
          <p:cNvPr id="9" name="CuadroTexto 5">
            <a:extLst>
              <a:ext uri="{FF2B5EF4-FFF2-40B4-BE49-F238E27FC236}">
                <a16:creationId xmlns:a16="http://schemas.microsoft.com/office/drawing/2014/main" id="{A75919F5-74AB-7203-D65B-1FA5ECAAA538}"/>
              </a:ext>
            </a:extLst>
          </p:cNvPr>
          <p:cNvSpPr txBox="1"/>
          <p:nvPr/>
        </p:nvSpPr>
        <p:spPr>
          <a:xfrm>
            <a:off x="8026745" y="2579558"/>
            <a:ext cx="2939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Minimizes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chromatic aberration </a:t>
            </a:r>
            <a:r>
              <a:rPr kumimoji="0" lang="es-E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for sharper, more natural vision.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20EFB0C-E775-1695-776A-E2374B1A4B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sp>
        <p:nvSpPr>
          <p:cNvPr id="2" name="CuadroTexto 5">
            <a:extLst>
              <a:ext uri="{FF2B5EF4-FFF2-40B4-BE49-F238E27FC236}">
                <a16:creationId xmlns:a16="http://schemas.microsoft.com/office/drawing/2014/main" id="{D42C9F5D-8AF0-079D-C6AB-8FF101CDBF1F}"/>
              </a:ext>
            </a:extLst>
          </p:cNvPr>
          <p:cNvSpPr txBox="1"/>
          <p:nvPr/>
        </p:nvSpPr>
        <p:spPr>
          <a:xfrm>
            <a:off x="8026745" y="1560976"/>
            <a:ext cx="293979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CHROMATIC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ABERRATION REDUCTION TECHNOLOGY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000">
                <a:solidFill>
                  <a:prstClr val="black"/>
                </a:solidFill>
                <a:latin typeface="Neue Haas Grotesk Text Pro" panose="020B0504020202020204" pitchFamily="34" charset="77"/>
              </a:rPr>
              <a:t>PATENT PENDING: US 19/340753</a:t>
            </a:r>
            <a:endParaRPr kumimoji="0" lang="es-ES" sz="10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3" name="CuadroTexto 5">
            <a:extLst>
              <a:ext uri="{FF2B5EF4-FFF2-40B4-BE49-F238E27FC236}">
                <a16:creationId xmlns:a16="http://schemas.microsoft.com/office/drawing/2014/main" id="{9A676A84-D320-BCA2-DB06-8F61DCDE7544}"/>
              </a:ext>
            </a:extLst>
          </p:cNvPr>
          <p:cNvSpPr txBox="1"/>
          <p:nvPr/>
        </p:nvSpPr>
        <p:spPr>
          <a:xfrm>
            <a:off x="5288972" y="2864718"/>
            <a:ext cx="2602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POWER </a:t>
            </a:r>
            <a:b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</a:b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OPTIMIZATION</a:t>
            </a:r>
            <a:b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</a:b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METHODOLOGY</a:t>
            </a:r>
          </a:p>
        </p:txBody>
      </p:sp>
      <p:sp>
        <p:nvSpPr>
          <p:cNvPr id="4" name="CuadroTexto 5">
            <a:extLst>
              <a:ext uri="{FF2B5EF4-FFF2-40B4-BE49-F238E27FC236}">
                <a16:creationId xmlns:a16="http://schemas.microsoft.com/office/drawing/2014/main" id="{61655E84-1BDF-24F4-5613-AA853A561001}"/>
              </a:ext>
            </a:extLst>
          </p:cNvPr>
          <p:cNvSpPr txBox="1"/>
          <p:nvPr/>
        </p:nvSpPr>
        <p:spPr>
          <a:xfrm>
            <a:off x="5177154" y="4117275"/>
            <a:ext cx="2826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DIGITAL DESIGN</a:t>
            </a:r>
            <a:b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</a:b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TECHNOLOGY</a:t>
            </a:r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9C2281B2-930F-C9CD-3E06-74C4EBB7A0EA}"/>
              </a:ext>
            </a:extLst>
          </p:cNvPr>
          <p:cNvSpPr txBox="1"/>
          <p:nvPr/>
        </p:nvSpPr>
        <p:spPr>
          <a:xfrm>
            <a:off x="5177154" y="5287114"/>
            <a:ext cx="2826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VARIABLE BASE CURVE</a:t>
            </a:r>
            <a:b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</a:b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136569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F2F8A-D75B-6581-A6DC-62B002A23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8">
            <a:extLst>
              <a:ext uri="{FF2B5EF4-FFF2-40B4-BE49-F238E27FC236}">
                <a16:creationId xmlns:a16="http://schemas.microsoft.com/office/drawing/2014/main" id="{D60F523E-8F3A-A125-1E65-2723555788A9}"/>
              </a:ext>
            </a:extLst>
          </p:cNvPr>
          <p:cNvSpPr txBox="1"/>
          <p:nvPr/>
        </p:nvSpPr>
        <p:spPr>
          <a:xfrm>
            <a:off x="544714" y="821588"/>
            <a:ext cx="4902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How it Works: </a:t>
            </a:r>
            <a:r>
              <a:rPr kumimoji="0" lang="es-ES" sz="3600" b="0" i="0" u="none" strike="noStrike" kern="1200" cap="none" spc="-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Chromatic Aberration</a:t>
            </a:r>
          </a:p>
        </p:txBody>
      </p:sp>
      <p:sp>
        <p:nvSpPr>
          <p:cNvPr id="2" name="CuadroTexto 7">
            <a:extLst>
              <a:ext uri="{FF2B5EF4-FFF2-40B4-BE49-F238E27FC236}">
                <a16:creationId xmlns:a16="http://schemas.microsoft.com/office/drawing/2014/main" id="{0DB182BE-599D-B07A-0701-2E2BEEF1324C}"/>
              </a:ext>
            </a:extLst>
          </p:cNvPr>
          <p:cNvSpPr txBox="1"/>
          <p:nvPr/>
        </p:nvSpPr>
        <p:spPr>
          <a:xfrm>
            <a:off x="616866" y="2408205"/>
            <a:ext cx="349793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Neue Haas Grotesk Text Pro" panose="020B0504020202020204" pitchFamily="34" charset="0"/>
              </a:rPr>
              <a:t>Chromatic aberration is present in all lenses</a:t>
            </a:r>
            <a:endParaRPr lang="es-ES" sz="1600" b="1" dirty="0">
              <a:solidFill>
                <a:prstClr val="black"/>
              </a:solidFill>
              <a:latin typeface="Neue Haas Grotesk Text Pro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600" dirty="0">
              <a:solidFill>
                <a:prstClr val="black"/>
              </a:solidFill>
              <a:latin typeface="Neue Haas Grotesk Text Pro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>
                <a:solidFill>
                  <a:prstClr val="black"/>
                </a:solidFill>
                <a:latin typeface="Neue Haas Grotesk Text Pro" panose="020B0504020202020204" pitchFamily="34" charset="0"/>
              </a:rPr>
              <a:t>Component colors of light </a:t>
            </a:r>
            <a:r>
              <a:rPr lang="es-ES" sz="1600" b="1" dirty="0">
                <a:solidFill>
                  <a:prstClr val="black"/>
                </a:solidFill>
                <a:latin typeface="Neue Haas Grotesk Text Pro" panose="020B0504020202020204" pitchFamily="34" charset="0"/>
              </a:rPr>
              <a:t>refract differently </a:t>
            </a:r>
            <a:r>
              <a:rPr lang="es-ES" sz="1600" dirty="0">
                <a:solidFill>
                  <a:prstClr val="black"/>
                </a:solidFill>
                <a:latin typeface="Neue Haas Grotesk Text Pro" panose="020B0504020202020204" pitchFamily="34" charset="0"/>
              </a:rPr>
              <a:t>through a lens, causing blurred edges, reduced contrast and even color fringing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Effects are especially pronounced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0"/>
                <a:ea typeface="+mn-ea"/>
                <a:cs typeface="+mn-cs"/>
              </a:rPr>
              <a:t> in low Abbe lens materials, stronger prescriptions, and larger frames</a:t>
            </a:r>
          </a:p>
        </p:txBody>
      </p:sp>
      <p:pic>
        <p:nvPicPr>
          <p:cNvPr id="9" name="Imagen 8" descr="Diagrama&#10;&#10;El contenido generado por IA puede ser incorrecto.">
            <a:extLst>
              <a:ext uri="{FF2B5EF4-FFF2-40B4-BE49-F238E27FC236}">
                <a16:creationId xmlns:a16="http://schemas.microsoft.com/office/drawing/2014/main" id="{A63A45CB-0787-861E-7EA7-9CD577F53E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07" b="279"/>
          <a:stretch>
            <a:fillRect/>
          </a:stretch>
        </p:blipFill>
        <p:spPr>
          <a:xfrm>
            <a:off x="5079613" y="1342420"/>
            <a:ext cx="6419341" cy="477099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18C6844-E51D-3EA9-5050-7F021207B2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96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418F8-9866-AFB4-5E7E-43115A908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387C4FC-37E4-2767-4451-9300888CA9A4}"/>
              </a:ext>
            </a:extLst>
          </p:cNvPr>
          <p:cNvSpPr txBox="1"/>
          <p:nvPr/>
        </p:nvSpPr>
        <p:spPr>
          <a:xfrm>
            <a:off x="634689" y="929780"/>
            <a:ext cx="604274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/>
              </a:rPr>
              <a:t>How it Works: </a:t>
            </a:r>
            <a:endParaRPr lang="es-ES" dirty="0">
              <a:solidFill>
                <a:prstClr val="black"/>
              </a:solidFill>
              <a:latin typeface="Adobe Caslon Pr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/>
              </a:rPr>
              <a:t>The CamberPure difference </a:t>
            </a:r>
            <a:endParaRPr lang="en-US" dirty="0">
              <a:solidFill>
                <a:prstClr val="black"/>
              </a:solidFill>
              <a:latin typeface="Adobe Caslon Pro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C535BF7-D42E-2BA0-FB67-DF73BAE8573A}"/>
              </a:ext>
            </a:extLst>
          </p:cNvPr>
          <p:cNvSpPr txBox="1"/>
          <p:nvPr/>
        </p:nvSpPr>
        <p:spPr>
          <a:xfrm>
            <a:off x="739769" y="2064251"/>
            <a:ext cx="5185086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Until now, lenses have been optimized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a single standard wavelength of yellow light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(587.6 nm). The wearer experiences chromatic aberration in other parts of the visible spectrum.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  <a:p>
            <a:pPr>
              <a:defRPr/>
            </a:pPr>
            <a:endParaRPr lang="en-US" sz="1600" dirty="0">
              <a:solidFill>
                <a:prstClr val="black"/>
              </a:solidFill>
              <a:latin typeface="Neue Haas Grotesk Text Pro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CamberPure lenses are optimized for maximum color convergence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across the spectrum: Yellow (d) 587.6 nm, Red (C) 656.3 nm, Blue (F) 486.1 nm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/>
              </a:rPr>
              <a:t>, bringing the colors closer together and into sharper, more precise focus.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CuadroTexto 8">
            <a:extLst>
              <a:ext uri="{FF2B5EF4-FFF2-40B4-BE49-F238E27FC236}">
                <a16:creationId xmlns:a16="http://schemas.microsoft.com/office/drawing/2014/main" id="{A16981F4-E23D-A070-A497-8AA6C216766E}"/>
              </a:ext>
            </a:extLst>
          </p:cNvPr>
          <p:cNvSpPr txBox="1"/>
          <p:nvPr/>
        </p:nvSpPr>
        <p:spPr>
          <a:xfrm>
            <a:off x="6591295" y="1125745"/>
            <a:ext cx="3320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Standard Lenses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Correct at only 1 bandwidth</a:t>
            </a:r>
          </a:p>
        </p:txBody>
      </p:sp>
      <p:sp>
        <p:nvSpPr>
          <p:cNvPr id="24" name="CuadroTexto 8">
            <a:extLst>
              <a:ext uri="{FF2B5EF4-FFF2-40B4-BE49-F238E27FC236}">
                <a16:creationId xmlns:a16="http://schemas.microsoft.com/office/drawing/2014/main" id="{358BAFD7-E9E7-6DA3-51B7-7C3388847DB2}"/>
              </a:ext>
            </a:extLst>
          </p:cNvPr>
          <p:cNvSpPr txBox="1"/>
          <p:nvPr/>
        </p:nvSpPr>
        <p:spPr>
          <a:xfrm>
            <a:off x="6591295" y="3394297"/>
            <a:ext cx="5059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CamberPure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Corrects at 3 to encompass the entire visual spectrum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050D70-7EDE-5467-E1E2-4750509485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pic>
        <p:nvPicPr>
          <p:cNvPr id="7" name="Imagen 6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F63ABEF8-E946-875F-0E14-B52C7EB25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885" y="1721603"/>
            <a:ext cx="3846094" cy="1139129"/>
          </a:xfrm>
          <a:prstGeom prst="rect">
            <a:avLst/>
          </a:prstGeom>
        </p:spPr>
      </p:pic>
      <p:pic>
        <p:nvPicPr>
          <p:cNvPr id="9" name="Imagen 8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73B54D8B-8EF8-15E2-D00D-DB0C75C7C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254" y="4032127"/>
            <a:ext cx="3846096" cy="1139129"/>
          </a:xfrm>
          <a:prstGeom prst="rect">
            <a:avLst/>
          </a:prstGeom>
        </p:spPr>
      </p:pic>
      <p:sp>
        <p:nvSpPr>
          <p:cNvPr id="12" name="CuadroTexto 8">
            <a:extLst>
              <a:ext uri="{FF2B5EF4-FFF2-40B4-BE49-F238E27FC236}">
                <a16:creationId xmlns:a16="http://schemas.microsoft.com/office/drawing/2014/main" id="{4F3CB8B2-B277-0A69-19EF-15CA8F3372B2}"/>
              </a:ext>
            </a:extLst>
          </p:cNvPr>
          <p:cNvSpPr txBox="1"/>
          <p:nvPr/>
        </p:nvSpPr>
        <p:spPr>
          <a:xfrm>
            <a:off x="6926575" y="2924064"/>
            <a:ext cx="3320762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prstClr val="black"/>
                </a:solidFill>
                <a:latin typeface="Neue Haas Grotesk Text Pro"/>
              </a:rPr>
              <a:t>WAVELENGTH (NANOMETER)</a:t>
            </a:r>
            <a:endParaRPr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</a:endParaRPr>
          </a:p>
        </p:txBody>
      </p:sp>
      <p:sp>
        <p:nvSpPr>
          <p:cNvPr id="13" name="CuadroTexto 8">
            <a:extLst>
              <a:ext uri="{FF2B5EF4-FFF2-40B4-BE49-F238E27FC236}">
                <a16:creationId xmlns:a16="http://schemas.microsoft.com/office/drawing/2014/main" id="{B36FEC45-73E3-16F9-68D8-A996D0352D2E}"/>
              </a:ext>
            </a:extLst>
          </p:cNvPr>
          <p:cNvSpPr txBox="1"/>
          <p:nvPr/>
        </p:nvSpPr>
        <p:spPr>
          <a:xfrm>
            <a:off x="6926575" y="5230383"/>
            <a:ext cx="3320762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800" b="1" dirty="0">
                <a:solidFill>
                  <a:prstClr val="black"/>
                </a:solidFill>
                <a:latin typeface="Neue Haas Grotesk Text Pro"/>
              </a:rPr>
              <a:t>WAVELENGTH (NANOMETER)</a:t>
            </a:r>
            <a:endParaRPr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</a:endParaRPr>
          </a:p>
        </p:txBody>
      </p:sp>
      <p:cxnSp>
        <p:nvCxnSpPr>
          <p:cNvPr id="15" name="Conector recto 7">
            <a:extLst>
              <a:ext uri="{FF2B5EF4-FFF2-40B4-BE49-F238E27FC236}">
                <a16:creationId xmlns:a16="http://schemas.microsoft.com/office/drawing/2014/main" id="{01E67BAC-3CF6-D581-CBFA-2C0E43E823CE}"/>
              </a:ext>
            </a:extLst>
          </p:cNvPr>
          <p:cNvCxnSpPr>
            <a:cxnSpLocks/>
          </p:cNvCxnSpPr>
          <p:nvPr/>
        </p:nvCxnSpPr>
        <p:spPr>
          <a:xfrm>
            <a:off x="739769" y="3612211"/>
            <a:ext cx="497379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7">
            <a:extLst>
              <a:ext uri="{FF2B5EF4-FFF2-40B4-BE49-F238E27FC236}">
                <a16:creationId xmlns:a16="http://schemas.microsoft.com/office/drawing/2014/main" id="{9391FCFA-172F-6D7C-539F-34DC97FE219F}"/>
              </a:ext>
            </a:extLst>
          </p:cNvPr>
          <p:cNvCxnSpPr>
            <a:cxnSpLocks/>
          </p:cNvCxnSpPr>
          <p:nvPr/>
        </p:nvCxnSpPr>
        <p:spPr>
          <a:xfrm>
            <a:off x="739769" y="5634720"/>
            <a:ext cx="497379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10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38EE3-6880-62B0-9CB7-A32DE306B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11D5C5C-EF1D-C22E-8C9C-B351E75801CE}"/>
              </a:ext>
            </a:extLst>
          </p:cNvPr>
          <p:cNvSpPr txBox="1"/>
          <p:nvPr/>
        </p:nvSpPr>
        <p:spPr>
          <a:xfrm>
            <a:off x="634689" y="1559700"/>
            <a:ext cx="4955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Caslon Pro" panose="0205050205050A020403" pitchFamily="18" charset="0"/>
                <a:ea typeface="+mn-ea"/>
                <a:cs typeface="+mn-cs"/>
              </a:rPr>
              <a:t>How does CamberPure achieve this?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396B747-F541-80E2-2B8E-2A1950A4B741}"/>
              </a:ext>
            </a:extLst>
          </p:cNvPr>
          <p:cNvSpPr txBox="1"/>
          <p:nvPr/>
        </p:nvSpPr>
        <p:spPr>
          <a:xfrm>
            <a:off x="629883" y="2941275"/>
            <a:ext cx="5185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CamberPure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reduces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chromatic aberration by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altering the lens geometry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using free-form technology. The back surface design not only reduces oblique aberrations away from the optical center – it also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reduces prism at the periphery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77"/>
                <a:ea typeface="+mn-ea"/>
                <a:cs typeface="+mn-cs"/>
              </a:rPr>
              <a:t>The lower levels of chromatic aberration achieved by CamberPure are equivalent to using a material with a higher effective Abbe value.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0E8357-9F50-F07C-8311-8489A1B478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pic>
        <p:nvPicPr>
          <p:cNvPr id="7" name="Imagen 6" descr="Forma&#10;&#10;El contenido generado por IA puede ser incorrecto.">
            <a:extLst>
              <a:ext uri="{FF2B5EF4-FFF2-40B4-BE49-F238E27FC236}">
                <a16:creationId xmlns:a16="http://schemas.microsoft.com/office/drawing/2014/main" id="{2AD20566-E1F8-F708-167C-86338EB30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402895" y="1519290"/>
            <a:ext cx="2991518" cy="3062691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2B286F0-4677-09BE-8E3B-F91C7DD4C4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43" r="7036"/>
          <a:stretch>
            <a:fillRect/>
          </a:stretch>
        </p:blipFill>
        <p:spPr>
          <a:xfrm>
            <a:off x="6096000" y="1965971"/>
            <a:ext cx="4935298" cy="377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stel, tabla, tren, humo&#10;&#10;El contenido generado por IA puede ser incorrecto.">
            <a:extLst>
              <a:ext uri="{FF2B5EF4-FFF2-40B4-BE49-F238E27FC236}">
                <a16:creationId xmlns:a16="http://schemas.microsoft.com/office/drawing/2014/main" id="{B4791AB5-CEE2-D77D-E85C-FD5D4042C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13899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BAD60DE-5EDD-896E-7B25-C190E072AF59}"/>
              </a:ext>
            </a:extLst>
          </p:cNvPr>
          <p:cNvSpPr/>
          <p:nvPr/>
        </p:nvSpPr>
        <p:spPr>
          <a:xfrm>
            <a:off x="-10950" y="1"/>
            <a:ext cx="12213899" cy="6857999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88B194-44B5-350C-F289-04E44DA82F94}"/>
              </a:ext>
            </a:extLst>
          </p:cNvPr>
          <p:cNvSpPr txBox="1"/>
          <p:nvPr/>
        </p:nvSpPr>
        <p:spPr>
          <a:xfrm>
            <a:off x="808092" y="777828"/>
            <a:ext cx="4278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Adobe Caslon Pro" panose="0205050205050A020403" pitchFamily="18" charset="0"/>
              </a:rPr>
              <a:t>Improved Optics in All Materials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9368C1-B4B8-868D-C614-571C745DA96E}"/>
              </a:ext>
            </a:extLst>
          </p:cNvPr>
          <p:cNvSpPr txBox="1"/>
          <p:nvPr/>
        </p:nvSpPr>
        <p:spPr>
          <a:xfrm>
            <a:off x="808092" y="1978157"/>
            <a:ext cx="4697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CamberPure unlocks the potential for significantly enhanced Abbe value performance using existing lens materials—pushing the boundaries of optical performance further than ever before. </a:t>
            </a:r>
            <a:endParaRPr lang="es-ES" sz="16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E4C62D8-1EFA-F063-E50F-D44469CADBFA}"/>
              </a:ext>
            </a:extLst>
          </p:cNvPr>
          <p:cNvSpPr txBox="1"/>
          <p:nvPr/>
        </p:nvSpPr>
        <p:spPr>
          <a:xfrm>
            <a:off x="6286162" y="4586458"/>
            <a:ext cx="47347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The data presented is based on mathematical hypotheses and theoretical models. It is not guaranteed to reflect real-world results and should be used for informational purposes only.</a:t>
            </a:r>
            <a:endParaRPr lang="es-ES" sz="1000" b="1" dirty="0">
              <a:solidFill>
                <a:schemeClr val="bg1"/>
              </a:solidFill>
              <a:latin typeface="Neue Haas Grotesk Text Pro" panose="020B0504020202020204" pitchFamily="34" charset="77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0913DCE-C8F4-632A-D11F-9A84B146F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916624"/>
              </p:ext>
            </p:extLst>
          </p:nvPr>
        </p:nvGraphicFramePr>
        <p:xfrm>
          <a:off x="6122504" y="1499207"/>
          <a:ext cx="5062052" cy="292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3092">
                  <a:extLst>
                    <a:ext uri="{9D8B030D-6E8A-4147-A177-3AD203B41FA5}">
                      <a16:colId xmlns:a16="http://schemas.microsoft.com/office/drawing/2014/main" val="3077901423"/>
                    </a:ext>
                  </a:extLst>
                </a:gridCol>
                <a:gridCol w="1482290">
                  <a:extLst>
                    <a:ext uri="{9D8B030D-6E8A-4147-A177-3AD203B41FA5}">
                      <a16:colId xmlns:a16="http://schemas.microsoft.com/office/drawing/2014/main" val="1254690305"/>
                    </a:ext>
                  </a:extLst>
                </a:gridCol>
                <a:gridCol w="1626670">
                  <a:extLst>
                    <a:ext uri="{9D8B030D-6E8A-4147-A177-3AD203B41FA5}">
                      <a16:colId xmlns:a16="http://schemas.microsoft.com/office/drawing/2014/main" val="85032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ysClr val="windowText" lastClr="000000"/>
                          </a:solidFill>
                          <a:latin typeface="Neue Haas Grotesk Text Pro" panose="020B0504020202020204" pitchFamily="34" charset="0"/>
                        </a:rPr>
                        <a:t>LENS MATERIALS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ysClr val="windowText" lastClr="000000"/>
                          </a:solidFill>
                          <a:latin typeface="Neue Haas Grotesk Text Pro" panose="020B0504020202020204" pitchFamily="34" charset="0"/>
                        </a:rPr>
                        <a:t>ABBE </a:t>
                      </a:r>
                    </a:p>
                    <a:p>
                      <a:pPr algn="ctr"/>
                      <a:r>
                        <a:rPr lang="es-ES" sz="1600" dirty="0">
                          <a:solidFill>
                            <a:sysClr val="windowText" lastClr="000000"/>
                          </a:solidFill>
                          <a:latin typeface="Neue Haas Grotesk Text Pro" panose="020B0504020202020204" pitchFamily="34" charset="0"/>
                        </a:rPr>
                        <a:t>VALUE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cap="all" baseline="0" dirty="0">
                          <a:solidFill>
                            <a:sysClr val="windowText" lastClr="000000"/>
                          </a:solidFill>
                          <a:latin typeface="Neue Haas Grotesk Text Pro" panose="020B0504020202020204" pitchFamily="34" charset="0"/>
                        </a:rPr>
                        <a:t>Effective</a:t>
                      </a:r>
                    </a:p>
                    <a:p>
                      <a:pPr algn="ctr"/>
                      <a:r>
                        <a:rPr lang="es-ES" sz="1600" dirty="0">
                          <a:solidFill>
                            <a:sysClr val="windowText" lastClr="000000"/>
                          </a:solidFill>
                          <a:latin typeface="Neue Haas Grotesk Text Pro" panose="020B0504020202020204" pitchFamily="34" charset="0"/>
                        </a:rPr>
                        <a:t>ABBE </a:t>
                      </a:r>
                    </a:p>
                    <a:p>
                      <a:pPr algn="ctr"/>
                      <a:r>
                        <a:rPr lang="es-ES" sz="1600" dirty="0">
                          <a:solidFill>
                            <a:sysClr val="windowText" lastClr="000000"/>
                          </a:solidFill>
                          <a:latin typeface="Neue Haas Grotesk Text Pro" panose="020B0504020202020204" pitchFamily="34" charset="0"/>
                        </a:rPr>
                        <a:t>VALUE WITH CamberPure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6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Polycarbonate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30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  <a:sym typeface="Wingdings 3" panose="05040102010807070707" pitchFamily="18" charset="2"/>
                        </a:rPr>
                        <a:t> ~41</a:t>
                      </a:r>
                      <a:endParaRPr lang="es-ES" sz="1800">
                        <a:solidFill>
                          <a:schemeClr val="bg1"/>
                        </a:solidFill>
                        <a:latin typeface="Neue Haas Grotesk Text Pro" panose="020B05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99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1.67/1.74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33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  <a:sym typeface="Wingdings 3" panose="05040102010807070707" pitchFamily="18" charset="2"/>
                        </a:rPr>
                        <a:t> ~41</a:t>
                      </a:r>
                      <a:endParaRPr lang="es-ES" sz="1800">
                        <a:solidFill>
                          <a:schemeClr val="bg1"/>
                        </a:solidFill>
                        <a:latin typeface="Neue Haas Grotesk Text Pro" panose="020B05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815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1.60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43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  <a:sym typeface="Wingdings 3" panose="05040102010807070707" pitchFamily="18" charset="2"/>
                        </a:rPr>
                        <a:t> ~52</a:t>
                      </a:r>
                      <a:endParaRPr lang="es-ES" sz="1800">
                        <a:solidFill>
                          <a:schemeClr val="bg1"/>
                        </a:solidFill>
                        <a:latin typeface="Neue Haas Grotesk Text Pro" panose="020B05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40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Trivex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45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  <a:sym typeface="Wingdings 3" panose="05040102010807070707" pitchFamily="18" charset="2"/>
                        </a:rPr>
                        <a:t> ~56</a:t>
                      </a:r>
                      <a:endParaRPr lang="es-ES" sz="1800">
                        <a:solidFill>
                          <a:schemeClr val="bg1"/>
                        </a:solidFill>
                        <a:latin typeface="Neue Haas Grotesk Text Pro" panose="020B05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15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Hard Resin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</a:rPr>
                        <a:t>58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bg1"/>
                          </a:solidFill>
                          <a:latin typeface="Neue Haas Grotesk Text Pro" panose="020B0504020202020204" pitchFamily="34" charset="0"/>
                          <a:sym typeface="Wingdings 3" panose="05040102010807070707" pitchFamily="18" charset="2"/>
                        </a:rPr>
                        <a:t> ~69</a:t>
                      </a:r>
                      <a:endParaRPr lang="es-ES" sz="1800" dirty="0">
                        <a:solidFill>
                          <a:schemeClr val="bg1"/>
                        </a:solidFill>
                        <a:latin typeface="Neue Haas Grotesk Text Pro" panose="020B05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991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15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3109D-8055-0716-20F4-2059B91EF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5D09EE7-4E34-9800-C6D3-7C5E2DE52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79" y="401981"/>
            <a:ext cx="5515265" cy="605403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A8FA28B-B0E8-4BB0-1809-AA6213BC29E3}"/>
              </a:ext>
            </a:extLst>
          </p:cNvPr>
          <p:cNvSpPr txBox="1"/>
          <p:nvPr/>
        </p:nvSpPr>
        <p:spPr>
          <a:xfrm>
            <a:off x="596736" y="2526584"/>
            <a:ext cx="447241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latin typeface="Neue Haas Grotesk Text Pro" panose="020B0504020202020204" pitchFamily="34" charset="77"/>
              </a:rPr>
              <a:t>CamberPure doesn’t just correct vision; it transforms it. </a:t>
            </a:r>
          </a:p>
          <a:p>
            <a:endParaRPr lang="es-ES" dirty="0">
              <a:latin typeface="Neue Haas Grotesk Text Pro" panose="020B0504020202020204" pitchFamily="34" charset="77"/>
            </a:endParaRPr>
          </a:p>
          <a:p>
            <a:r>
              <a:rPr lang="es-ES" dirty="0">
                <a:latin typeface="Neue Haas Grotesk Text Pro" panose="020B0504020202020204" pitchFamily="34" charset="77"/>
              </a:rPr>
              <a:t>Every glance brings sharp lines, pinpoint detail, and maximum contrast. Halos and blur dissipate; eyes relax. The effect is </a:t>
            </a:r>
            <a:r>
              <a:rPr lang="es-ES" b="1" dirty="0">
                <a:latin typeface="Neue Haas Grotesk Text Pro" panose="020B0504020202020204" pitchFamily="34" charset="77"/>
              </a:rPr>
              <a:t>pure clarity, all day, every day.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42B9466-EED1-6C7E-D1B9-F37834FF4EFA}"/>
              </a:ext>
            </a:extLst>
          </p:cNvPr>
          <p:cNvSpPr txBox="1"/>
          <p:nvPr/>
        </p:nvSpPr>
        <p:spPr>
          <a:xfrm>
            <a:off x="596736" y="788985"/>
            <a:ext cx="2763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latin typeface="Adobe Caslon Pro" panose="0205050205050A020403" pitchFamily="18" charset="0"/>
              </a:rPr>
              <a:t>A New Level of Optical Performance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E0DD3F7-B147-D0DF-A23D-980BD25B8E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pic>
        <p:nvPicPr>
          <p:cNvPr id="9" name="Imagen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F8CE3631-20AE-E455-F781-47CD6FFD2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318" y="1076672"/>
            <a:ext cx="4876418" cy="4906210"/>
          </a:xfrm>
          <a:prstGeom prst="rect">
            <a:avLst/>
          </a:prstGeom>
        </p:spPr>
      </p:pic>
      <p:sp>
        <p:nvSpPr>
          <p:cNvPr id="2" name="CuadroTexto 13">
            <a:extLst>
              <a:ext uri="{FF2B5EF4-FFF2-40B4-BE49-F238E27FC236}">
                <a16:creationId xmlns:a16="http://schemas.microsoft.com/office/drawing/2014/main" id="{1236C328-BA30-A330-E4AE-D3ED440D9B10}"/>
              </a:ext>
            </a:extLst>
          </p:cNvPr>
          <p:cNvSpPr txBox="1"/>
          <p:nvPr/>
        </p:nvSpPr>
        <p:spPr>
          <a:xfrm>
            <a:off x="7530671" y="5912368"/>
            <a:ext cx="2550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Adobe Caslon Pro" panose="0205050205050A020403" pitchFamily="18" charset="0"/>
              </a:rPr>
              <a:t>*an artist’s interpretation of chromatic aberration</a:t>
            </a:r>
          </a:p>
        </p:txBody>
      </p:sp>
    </p:spTree>
    <p:extLst>
      <p:ext uri="{BB962C8B-B14F-4D97-AF65-F5344CB8AC3E}">
        <p14:creationId xmlns:p14="http://schemas.microsoft.com/office/powerpoint/2010/main" val="396443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C1F8919-6308-F8ED-E160-D444F87285C1}"/>
              </a:ext>
            </a:extLst>
          </p:cNvPr>
          <p:cNvSpPr txBox="1"/>
          <p:nvPr/>
        </p:nvSpPr>
        <p:spPr>
          <a:xfrm>
            <a:off x="808092" y="777828"/>
            <a:ext cx="7075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Adobe Caslon Pro" panose="0205050205050A020403" pitchFamily="18" charset="0"/>
              </a:rPr>
              <a:t>Benefits for Wearers: </a:t>
            </a:r>
            <a:br>
              <a:rPr lang="es-ES" sz="3600" dirty="0">
                <a:latin typeface="Adobe Caslon Pro" panose="0205050205050A020403" pitchFamily="18" charset="0"/>
              </a:rPr>
            </a:br>
            <a:r>
              <a:rPr lang="es-ES" sz="3600" dirty="0">
                <a:latin typeface="Adobe Caslon Pro" panose="0205050205050A020403" pitchFamily="18" charset="0"/>
              </a:rPr>
              <a:t>Clarity in Every Moment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B3C95E6-E8EC-692C-E224-10B009472415}"/>
              </a:ext>
            </a:extLst>
          </p:cNvPr>
          <p:cNvGrpSpPr/>
          <p:nvPr/>
        </p:nvGrpSpPr>
        <p:grpSpPr>
          <a:xfrm>
            <a:off x="801083" y="2907364"/>
            <a:ext cx="3342373" cy="1010258"/>
            <a:chOff x="921155" y="2519439"/>
            <a:chExt cx="3342373" cy="1010258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510E6229-13D9-8397-B7E1-5ED371D55931}"/>
                </a:ext>
              </a:extLst>
            </p:cNvPr>
            <p:cNvCxnSpPr>
              <a:cxnSpLocks/>
            </p:cNvCxnSpPr>
            <p:nvPr/>
          </p:nvCxnSpPr>
          <p:spPr>
            <a:xfrm>
              <a:off x="1016934" y="2791044"/>
              <a:ext cx="3246594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D75AA07A-35CC-4320-971B-E87292062429}"/>
                </a:ext>
              </a:extLst>
            </p:cNvPr>
            <p:cNvSpPr txBox="1"/>
            <p:nvPr/>
          </p:nvSpPr>
          <p:spPr>
            <a:xfrm>
              <a:off x="1173566" y="2883366"/>
              <a:ext cx="2555226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ES" sz="1200" dirty="0">
                  <a:latin typeface="Neue Haas Grotesk Text Pro"/>
                  <a:ea typeface="+mn-lt"/>
                  <a:cs typeface="+mn-lt"/>
                </a:rPr>
                <a:t>Crisp detail at every distance and in every direction.</a:t>
              </a:r>
              <a:endParaRPr lang="es-ES" dirty="0">
                <a:latin typeface="Neue Haas Grotesk Text Pro"/>
                <a:ea typeface="+mn-lt"/>
                <a:cs typeface="+mn-lt"/>
              </a:endParaRPr>
            </a:p>
            <a:p>
              <a:endParaRPr lang="es-ES" sz="1200" dirty="0">
                <a:latin typeface="Neue Haas Grotesk Text Pro" panose="020B0504020202020204" pitchFamily="34" charset="77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5E7D417-D066-6BBF-E5FE-DE10492F0527}"/>
                </a:ext>
              </a:extLst>
            </p:cNvPr>
            <p:cNvSpPr txBox="1"/>
            <p:nvPr/>
          </p:nvSpPr>
          <p:spPr>
            <a:xfrm>
              <a:off x="921155" y="2519439"/>
              <a:ext cx="32465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>
                  <a:latin typeface="Neue Haas Grotesk Text Pro" panose="020B0504020202020204" pitchFamily="34" charset="77"/>
                </a:rPr>
                <a:t>SHARPER, MORE ACCURATE VISION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6D742C3-92E9-F9A3-464B-E391799B73AD}"/>
              </a:ext>
            </a:extLst>
          </p:cNvPr>
          <p:cNvGrpSpPr/>
          <p:nvPr/>
        </p:nvGrpSpPr>
        <p:grpSpPr>
          <a:xfrm>
            <a:off x="8129688" y="2880627"/>
            <a:ext cx="3339664" cy="838960"/>
            <a:chOff x="7868802" y="2519439"/>
            <a:chExt cx="3339664" cy="838960"/>
          </a:xfrm>
        </p:grpSpPr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968D8FA-5FA2-C418-4A95-C99EB55917CD}"/>
                </a:ext>
              </a:extLst>
            </p:cNvPr>
            <p:cNvCxnSpPr>
              <a:cxnSpLocks/>
            </p:cNvCxnSpPr>
            <p:nvPr/>
          </p:nvCxnSpPr>
          <p:spPr>
            <a:xfrm>
              <a:off x="7961872" y="2791044"/>
              <a:ext cx="3246594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08689E7E-EB13-EBBB-02E8-33614606D6D1}"/>
                </a:ext>
              </a:extLst>
            </p:cNvPr>
            <p:cNvSpPr txBox="1"/>
            <p:nvPr/>
          </p:nvSpPr>
          <p:spPr>
            <a:xfrm>
              <a:off x="7868802" y="2519439"/>
              <a:ext cx="314963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>
                  <a:latin typeface="Neue Haas Grotesk Text Pro" panose="020B0504020202020204" pitchFamily="34" charset="77"/>
                </a:rPr>
                <a:t>EFFORTLESS &amp; FASTER ADAPTATION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BFFE1B40-0F0F-809E-6D5E-2BD751E70B62}"/>
                </a:ext>
              </a:extLst>
            </p:cNvPr>
            <p:cNvSpPr txBox="1"/>
            <p:nvPr/>
          </p:nvSpPr>
          <p:spPr>
            <a:xfrm>
              <a:off x="8118651" y="2883366"/>
              <a:ext cx="2792399" cy="47503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ES" sz="1200" dirty="0">
                  <a:latin typeface="Neue Haas Grotesk Text Pro"/>
                  <a:ea typeface="+mn-lt"/>
                  <a:cs typeface="+mn-lt"/>
                </a:rPr>
                <a:t>Smooth transitions between zones and faster adaptation.</a:t>
              </a:r>
              <a:endParaRPr lang="es-ES" sz="1200" dirty="0">
                <a:latin typeface="Neue Haas Grotesk Text Pro" panose="020B0504020202020204" pitchFamily="34" charset="77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070ACD8-7673-0DEF-21E6-D8CE70320682}"/>
              </a:ext>
            </a:extLst>
          </p:cNvPr>
          <p:cNvGrpSpPr/>
          <p:nvPr/>
        </p:nvGrpSpPr>
        <p:grpSpPr>
          <a:xfrm>
            <a:off x="4478818" y="2893996"/>
            <a:ext cx="3548552" cy="1010258"/>
            <a:chOff x="4426356" y="2519439"/>
            <a:chExt cx="3548552" cy="1010258"/>
          </a:xfrm>
        </p:grpSpPr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C204886D-7173-6402-5D83-201544DAD4BD}"/>
                </a:ext>
              </a:extLst>
            </p:cNvPr>
            <p:cNvCxnSpPr>
              <a:cxnSpLocks/>
            </p:cNvCxnSpPr>
            <p:nvPr/>
          </p:nvCxnSpPr>
          <p:spPr>
            <a:xfrm>
              <a:off x="4509122" y="2791044"/>
              <a:ext cx="3246594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43FE4FEF-4ABA-DE41-9718-520A9FA2F42E}"/>
                </a:ext>
              </a:extLst>
            </p:cNvPr>
            <p:cNvSpPr txBox="1"/>
            <p:nvPr/>
          </p:nvSpPr>
          <p:spPr>
            <a:xfrm>
              <a:off x="4426356" y="2519439"/>
              <a:ext cx="35485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>
                  <a:latin typeface="Neue Haas Grotesk Text Pro" panose="020B0504020202020204" pitchFamily="34" charset="77"/>
                </a:rPr>
                <a:t>NATURAL COLOR &amp; CONTRAST PERCEPTION</a:t>
              </a: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3202F42B-9859-2AEC-5F6F-0B1B87083CA3}"/>
                </a:ext>
              </a:extLst>
            </p:cNvPr>
            <p:cNvSpPr txBox="1"/>
            <p:nvPr/>
          </p:nvSpPr>
          <p:spPr>
            <a:xfrm>
              <a:off x="4646108" y="2883366"/>
              <a:ext cx="3193451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ES" sz="1200" dirty="0">
                  <a:latin typeface="Neue Haas Grotesk Text Pro"/>
                  <a:ea typeface="+mn-lt"/>
                  <a:cs typeface="+mn-lt"/>
                </a:rPr>
                <a:t>Vivid, true-to-life colors with enhanced contrast sensitivity.</a:t>
              </a:r>
              <a:endParaRPr lang="es-ES" dirty="0">
                <a:latin typeface="Neue Haas Grotesk Text Pro"/>
                <a:ea typeface="+mn-lt"/>
                <a:cs typeface="+mn-lt"/>
              </a:endParaRPr>
            </a:p>
            <a:p>
              <a:endParaRPr lang="es-ES" sz="1200" dirty="0">
                <a:latin typeface="Neue Haas Grotesk Text Pro" panose="020B0504020202020204" pitchFamily="34" charset="77"/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ADC66C04-96B5-9059-6368-8BA8875EE8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502B2D9F-19EC-7A93-89B0-F4D431E014BA}"/>
              </a:ext>
            </a:extLst>
          </p:cNvPr>
          <p:cNvGrpSpPr/>
          <p:nvPr/>
        </p:nvGrpSpPr>
        <p:grpSpPr>
          <a:xfrm>
            <a:off x="801819" y="4780410"/>
            <a:ext cx="3488266" cy="1010258"/>
            <a:chOff x="921156" y="4728396"/>
            <a:chExt cx="3488266" cy="1010258"/>
          </a:xfrm>
        </p:grpSpPr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0B31EE08-B103-28F5-F32F-0BCF927BEF03}"/>
                </a:ext>
              </a:extLst>
            </p:cNvPr>
            <p:cNvCxnSpPr>
              <a:cxnSpLocks/>
            </p:cNvCxnSpPr>
            <p:nvPr/>
          </p:nvCxnSpPr>
          <p:spPr>
            <a:xfrm>
              <a:off x="1016934" y="5000001"/>
              <a:ext cx="3246594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545AF651-F743-8B2D-6CFC-3D73A0097AB1}"/>
                </a:ext>
              </a:extLst>
            </p:cNvPr>
            <p:cNvSpPr txBox="1"/>
            <p:nvPr/>
          </p:nvSpPr>
          <p:spPr>
            <a:xfrm>
              <a:off x="1173566" y="5092323"/>
              <a:ext cx="3235856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ES" sz="1200" dirty="0">
                  <a:latin typeface="Neue Haas Grotesk Text Pro"/>
                  <a:ea typeface="+mn-lt"/>
                  <a:cs typeface="+mn-lt"/>
                </a:rPr>
                <a:t>Minimizes eye strain and visual fatigue, even during prolonged screen use.</a:t>
              </a:r>
              <a:endParaRPr lang="es-ES" dirty="0">
                <a:latin typeface="Neue Haas Grotesk Text Pro"/>
                <a:ea typeface="+mn-lt"/>
                <a:cs typeface="+mn-lt"/>
              </a:endParaRPr>
            </a:p>
            <a:p>
              <a:endParaRPr lang="es-ES" sz="1200" dirty="0">
                <a:latin typeface="Neue Haas Grotesk Text Pro" panose="020B0504020202020204" pitchFamily="34" charset="77"/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CD8DCF9A-0E6A-F7F8-2440-C691A3B71DA7}"/>
                </a:ext>
              </a:extLst>
            </p:cNvPr>
            <p:cNvSpPr txBox="1"/>
            <p:nvPr/>
          </p:nvSpPr>
          <p:spPr>
            <a:xfrm>
              <a:off x="921156" y="4728396"/>
              <a:ext cx="34882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>
                  <a:latin typeface="Neue Haas Grotesk Text Pro" panose="020B0504020202020204" pitchFamily="34" charset="77"/>
                </a:rPr>
                <a:t>SUPERIOR COMFORT FOR ALL-DAY WEAR</a:t>
              </a: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51533F04-0C6C-AA22-C75A-1412C9FD2E0A}"/>
              </a:ext>
            </a:extLst>
          </p:cNvPr>
          <p:cNvGrpSpPr/>
          <p:nvPr/>
        </p:nvGrpSpPr>
        <p:grpSpPr>
          <a:xfrm>
            <a:off x="4460250" y="4771421"/>
            <a:ext cx="3342372" cy="1194924"/>
            <a:chOff x="4409422" y="4728396"/>
            <a:chExt cx="3342372" cy="1194924"/>
          </a:xfrm>
        </p:grpSpPr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16327DB4-8D77-8E5D-B62D-3440D5E50221}"/>
                </a:ext>
              </a:extLst>
            </p:cNvPr>
            <p:cNvCxnSpPr>
              <a:cxnSpLocks/>
            </p:cNvCxnSpPr>
            <p:nvPr/>
          </p:nvCxnSpPr>
          <p:spPr>
            <a:xfrm>
              <a:off x="4505200" y="5000001"/>
              <a:ext cx="3246594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BBF4BBF7-59EB-BA9D-1AAD-C9D942D61B75}"/>
                </a:ext>
              </a:extLst>
            </p:cNvPr>
            <p:cNvSpPr txBox="1"/>
            <p:nvPr/>
          </p:nvSpPr>
          <p:spPr>
            <a:xfrm>
              <a:off x="4661832" y="5078955"/>
              <a:ext cx="2755751" cy="8443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s-ES" sz="1200" dirty="0">
                  <a:latin typeface="Neue Haas Grotesk Text Pro"/>
                  <a:ea typeface="+mn-lt"/>
                  <a:cs typeface="+mn-lt"/>
                </a:rPr>
                <a:t>Thin lenses that deliver clarity and lasting comfort.</a:t>
              </a:r>
              <a:br>
                <a:rPr lang="es-ES" sz="1200" dirty="0">
                  <a:ea typeface="+mn-lt"/>
                  <a:cs typeface="+mn-lt"/>
                </a:rPr>
              </a:br>
              <a:r>
                <a:rPr lang="es-ES" sz="1200" dirty="0">
                  <a:ea typeface="+mn-lt"/>
                  <a:cs typeface="+mn-lt"/>
                </a:rPr>
                <a:t> </a:t>
              </a:r>
              <a:endParaRPr lang="es-ES" dirty="0"/>
            </a:p>
            <a:p>
              <a:endParaRPr lang="es-ES" sz="1200" dirty="0">
                <a:latin typeface="Neue Haas Grotesk Text Pro" panose="020B0504020202020204" pitchFamily="34" charset="77"/>
              </a:endParaRP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073ACAA1-4484-D33B-E2AC-A0BC7CA7BAC0}"/>
                </a:ext>
              </a:extLst>
            </p:cNvPr>
            <p:cNvSpPr txBox="1"/>
            <p:nvPr/>
          </p:nvSpPr>
          <p:spPr>
            <a:xfrm>
              <a:off x="4409422" y="4728396"/>
              <a:ext cx="25774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>
                  <a:latin typeface="Neue Haas Grotesk Text Pro" panose="020B0504020202020204" pitchFamily="34" charset="77"/>
                </a:rPr>
                <a:t>LIGHTWEIGHT, STYLISH DESIGN</a:t>
              </a:r>
            </a:p>
          </p:txBody>
        </p:sp>
      </p:grpSp>
      <p:pic>
        <p:nvPicPr>
          <p:cNvPr id="47" name="Imagen 46">
            <a:extLst>
              <a:ext uri="{FF2B5EF4-FFF2-40B4-BE49-F238E27FC236}">
                <a16:creationId xmlns:a16="http://schemas.microsoft.com/office/drawing/2014/main" id="{E802EC2F-3A1C-C514-4153-027A9C19B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42" y="2018632"/>
            <a:ext cx="1423507" cy="1016001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69E40100-AC19-6B1B-8918-EB902DF4A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326" y="1888289"/>
            <a:ext cx="1530454" cy="1149685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69A58063-8A22-087D-810B-5F8536D54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510" y="1960688"/>
            <a:ext cx="1410139" cy="1016000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2E6F9756-D2D4-E500-9893-F9FF5A91C7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326" y="3820026"/>
            <a:ext cx="1530454" cy="1149685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D8B7E1E0-CF2F-A616-03F9-A751B6662D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6018" y="3827748"/>
            <a:ext cx="1530454" cy="1149685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1FC9036A-B24E-1407-E334-3384AD4AA2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145" y="3360370"/>
            <a:ext cx="182487" cy="105381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08F5920C-1D84-159B-2AF8-CDCB554175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144" y="5231810"/>
            <a:ext cx="182487" cy="105381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C1C56057-BF34-4C81-E2C0-08D9511512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062" y="3344577"/>
            <a:ext cx="182487" cy="105381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28871589-9A1E-A859-1CA4-723134B90D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062" y="5195469"/>
            <a:ext cx="182487" cy="105381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BF09C381-5479-D891-B969-7C57090CF5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6924" y="3322680"/>
            <a:ext cx="182487" cy="10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8">
            <a:extLst>
              <a:ext uri="{FF2B5EF4-FFF2-40B4-BE49-F238E27FC236}">
                <a16:creationId xmlns:a16="http://schemas.microsoft.com/office/drawing/2014/main" id="{C452138C-C40F-C450-47D5-5AE1640560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721" r="-4762" b="-2381"/>
          <a:stretch>
            <a:fillRect/>
          </a:stretch>
        </p:blipFill>
        <p:spPr>
          <a:xfrm>
            <a:off x="9800442" y="684022"/>
            <a:ext cx="1791608" cy="497341"/>
          </a:xfrm>
          <a:prstGeom prst="rect">
            <a:avLst/>
          </a:prstGeom>
        </p:spPr>
      </p:pic>
      <p:sp>
        <p:nvSpPr>
          <p:cNvPr id="5" name="CuadroTexto 13">
            <a:extLst>
              <a:ext uri="{FF2B5EF4-FFF2-40B4-BE49-F238E27FC236}">
                <a16:creationId xmlns:a16="http://schemas.microsoft.com/office/drawing/2014/main" id="{882BBF8C-D60E-6AA8-64DC-7EC1EC2A96D2}"/>
              </a:ext>
            </a:extLst>
          </p:cNvPr>
          <p:cNvSpPr txBox="1"/>
          <p:nvPr/>
        </p:nvSpPr>
        <p:spPr>
          <a:xfrm>
            <a:off x="596736" y="788985"/>
            <a:ext cx="2763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noProof="0" dirty="0">
                <a:latin typeface="Adobe Caslon Pro" panose="0205050205050A020403" pitchFamily="18" charset="0"/>
              </a:rPr>
              <a:t>Availability</a:t>
            </a:r>
          </a:p>
        </p:txBody>
      </p:sp>
      <p:sp>
        <p:nvSpPr>
          <p:cNvPr id="6" name="CuadroTexto 9">
            <a:extLst>
              <a:ext uri="{FF2B5EF4-FFF2-40B4-BE49-F238E27FC236}">
                <a16:creationId xmlns:a16="http://schemas.microsoft.com/office/drawing/2014/main" id="{BFFFBE6A-B05E-78B0-B176-F6CB47573FDF}"/>
              </a:ext>
            </a:extLst>
          </p:cNvPr>
          <p:cNvSpPr txBox="1"/>
          <p:nvPr/>
        </p:nvSpPr>
        <p:spPr>
          <a:xfrm>
            <a:off x="596736" y="2218242"/>
            <a:ext cx="4866695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noProof="0" dirty="0">
                <a:latin typeface="Neue Haas Grotesk Text Pro" panose="020B0504020202020204" pitchFamily="34" charset="77"/>
              </a:rPr>
              <a:t>Utilizes the Camber Lens Blank</a:t>
            </a:r>
          </a:p>
          <a:p>
            <a:endParaRPr lang="en-US" sz="1750" noProof="0" dirty="0">
              <a:latin typeface="Neue Haas Grotesk Text Pro" panose="020B0504020202020204" pitchFamily="34" charset="77"/>
            </a:endParaRPr>
          </a:p>
          <a:p>
            <a:pPr>
              <a:spcAft>
                <a:spcPts val="600"/>
              </a:spcAft>
            </a:pPr>
            <a:r>
              <a:rPr lang="en-US" noProof="0" dirty="0">
                <a:latin typeface="Neue Haas Grotesk Text Pro" panose="020B0504020202020204" pitchFamily="34" charset="77"/>
              </a:rPr>
              <a:t>Open format for coatings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Neue Haas Grotesk Text Pro" panose="020B0504020202020204" pitchFamily="34" charset="77"/>
              </a:rPr>
              <a:t>2 photochromic options</a:t>
            </a:r>
          </a:p>
          <a:p>
            <a:pPr>
              <a:spcAft>
                <a:spcPts val="600"/>
              </a:spcAft>
            </a:pPr>
            <a:r>
              <a:rPr lang="en-US" noProof="0" dirty="0">
                <a:latin typeface="Neue Haas Grotesk Text Pro"/>
              </a:rPr>
              <a:t>Rx</a:t>
            </a:r>
            <a:r>
              <a:rPr lang="en-US" dirty="0">
                <a:latin typeface="Neue Haas Grotesk Text Pro"/>
              </a:rPr>
              <a:t> from +9.00 to -19.00, up to +4.50 add</a:t>
            </a:r>
            <a:endParaRPr lang="en-US" noProof="0" dirty="0">
              <a:latin typeface="Neue Haas Grotesk Text Pro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Neue Haas Grotesk Text Pro" panose="020B0504020202020204" pitchFamily="34" charset="77"/>
              </a:rPr>
              <a:t>Broad material availability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noProof="0" dirty="0">
              <a:latin typeface="Neue Haas Grotesk Text Pro" panose="020B0504020202020204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DAAEFB-93E4-E277-A038-CE64B6ED7199}"/>
              </a:ext>
            </a:extLst>
          </p:cNvPr>
          <p:cNvSpPr txBox="1"/>
          <p:nvPr/>
        </p:nvSpPr>
        <p:spPr>
          <a:xfrm>
            <a:off x="596736" y="4526566"/>
            <a:ext cx="4504765" cy="2181046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noProof="0" dirty="0">
                <a:latin typeface="Neue Haas Grotesk Text Pro" panose="020B0504020202020204" pitchFamily="34" charset="77"/>
              </a:rPr>
              <a:t>1.50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Neue Haas Grotesk Text Pro" panose="020B0504020202020204" pitchFamily="34" charset="77"/>
              </a:rPr>
              <a:t>Trivex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noProof="0" dirty="0">
                <a:latin typeface="Neue Haas Grotesk Text Pro" panose="020B0504020202020204" pitchFamily="34" charset="77"/>
              </a:rPr>
              <a:t>Polycarbonate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dirty="0">
              <a:latin typeface="Neue Haas Grotesk Text Pro" panose="020B0504020202020204" pitchFamily="34" charset="77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800" noProof="0" dirty="0">
              <a:latin typeface="Neue Haas Grotesk Text Pro" panose="020B0504020202020204" pitchFamily="34" charset="77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800" noProof="0" dirty="0">
              <a:latin typeface="Neue Haas Grotesk Text Pro" panose="020B0504020202020204" pitchFamily="34" charset="77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>
                <a:latin typeface="Neue Haas Grotesk Text Pro" panose="020B0504020202020204" pitchFamily="34" charset="77"/>
              </a:rPr>
              <a:t>1.60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noProof="0" dirty="0">
                <a:latin typeface="Neue Haas Grotesk Text Pro" panose="020B0504020202020204" pitchFamily="34" charset="77"/>
              </a:rPr>
              <a:t>1.</a:t>
            </a:r>
            <a:r>
              <a:rPr lang="en-US" sz="1800" dirty="0">
                <a:latin typeface="Neue Haas Grotesk Text Pro" panose="020B0504020202020204" pitchFamily="34" charset="77"/>
              </a:rPr>
              <a:t>67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noProof="0" dirty="0">
                <a:latin typeface="Neue Haas Grotesk Text Pro" panose="020B0504020202020204" pitchFamily="34" charset="77"/>
              </a:rPr>
              <a:t>1.74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5F2929-643E-0D4F-7C49-3C77B91A91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89289" y="844399"/>
            <a:ext cx="5708397" cy="505600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E4137E2-21B6-FD71-509B-3C8EBA7EEC77}"/>
              </a:ext>
            </a:extLst>
          </p:cNvPr>
          <p:cNvSpPr txBox="1"/>
          <p:nvPr/>
        </p:nvSpPr>
        <p:spPr>
          <a:xfrm>
            <a:off x="13134109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03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A9588-1F9B-8BA6-9E8E-972EEB744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0457382-DC39-B932-1E87-4F4967381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" y="0"/>
            <a:ext cx="12155379" cy="685006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9CEA270-3C82-C40A-D33D-C77E10F75E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699" t="34576" r="54883" b="370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B0049C5-59BE-860D-39A8-1948F3817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070" y="1191728"/>
            <a:ext cx="2453859" cy="69921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8F4DC86-EE5D-46FC-E3EC-B58008B477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9973" y="5906018"/>
            <a:ext cx="2171700" cy="406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EF06A7-4FC0-BFB6-65E5-E43C632516BA}"/>
              </a:ext>
            </a:extLst>
          </p:cNvPr>
          <p:cNvSpPr txBox="1"/>
          <p:nvPr/>
        </p:nvSpPr>
        <p:spPr>
          <a:xfrm>
            <a:off x="618352" y="5926469"/>
            <a:ext cx="4517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DEVELOPED BY LEADERS IN LENS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MATERIAL AND DESIGN INNOVATION​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FC6C1B5-405E-EA24-C1FE-16347C8CDC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0736" y="2734189"/>
            <a:ext cx="1870527" cy="187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7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extLst>
    <p:ext uri="{E180D4A7-C9FB-4DFB-919C-405C955672EB}">
      <p14:showEvtLst xmlns:p14="http://schemas.microsoft.com/office/powerpoint/2010/main">
        <p14:playEvt time="106" objId="7"/>
        <p14:playEvt time="10305" objId="7"/>
        <p14:playEvt time="30482" objId="7"/>
        <p14:stopEvt time="39146" objId="7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A9588-1F9B-8BA6-9E8E-972EEB744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berPure Video Comercial_v1_1">
            <a:hlinkClick r:id="" action="ppaction://media"/>
            <a:extLst>
              <a:ext uri="{FF2B5EF4-FFF2-40B4-BE49-F238E27FC236}">
                <a16:creationId xmlns:a16="http://schemas.microsoft.com/office/drawing/2014/main" id="{39A02FCB-DBF0-84D4-1A7D-FD440C39BA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8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6" objId="7"/>
        <p14:playEvt time="10305" objId="7"/>
        <p14:playEvt time="30482" objId="7"/>
        <p14:stopEvt time="39146" objId="7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AD386-9C39-9F92-45B4-CB8821D06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83FC04B-A198-B51D-6CC0-50F0C54578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99" t="34576" r="54883" b="370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50DFC6-AD4D-4F0D-0728-B9843135F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070" y="1191728"/>
            <a:ext cx="2453859" cy="69921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CE63C08-A6E7-481B-626C-1F40C88A1587}"/>
              </a:ext>
            </a:extLst>
          </p:cNvPr>
          <p:cNvSpPr txBox="1"/>
          <p:nvPr/>
        </p:nvSpPr>
        <p:spPr>
          <a:xfrm>
            <a:off x="4035305" y="2768612"/>
            <a:ext cx="4121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noProof="0" dirty="0">
                <a:solidFill>
                  <a:schemeClr val="bg1"/>
                </a:solidFill>
                <a:latin typeface="Adobe Caslon Pro" panose="0205050205050A020403" pitchFamily="18" charset="0"/>
              </a:rPr>
              <a:t>A New Level of Optical Performance!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81C32A-B267-258E-2332-EFFBFB7E09DE}"/>
              </a:ext>
            </a:extLst>
          </p:cNvPr>
          <p:cNvSpPr txBox="1"/>
          <p:nvPr/>
        </p:nvSpPr>
        <p:spPr>
          <a:xfrm>
            <a:off x="672066" y="5926469"/>
            <a:ext cx="4517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noProof="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DEVELOPED BY LEADERS IN LENS</a:t>
            </a:r>
          </a:p>
          <a:p>
            <a:r>
              <a:rPr lang="en-US" sz="1000" noProof="0" dirty="0">
                <a:solidFill>
                  <a:schemeClr val="bg1"/>
                </a:solidFill>
                <a:latin typeface="Neue Haas Grotesk Text Pro" panose="020B0504020202020204" pitchFamily="34" charset="77"/>
              </a:rPr>
              <a:t>MATERIAL AND DESIGN INNOVATION​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E27618B-F0A1-59E5-605F-D20918179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973" y="5906018"/>
            <a:ext cx="21717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6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extLst>
    <p:ext uri="{E180D4A7-C9FB-4DFB-919C-405C955672EB}">
      <p14:showEvtLst xmlns:p14="http://schemas.microsoft.com/office/powerpoint/2010/main">
        <p14:playEvt time="53" objId="7"/>
        <p14:playEvt time="10251" objId="7"/>
        <p14:playEvt time="30408" objId="7"/>
        <p14:stopEvt time="42136" objId="7"/>
      </p14:showEvtLst>
    </p:ext>
  </p:extLs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37EA8881908447BE47ED1F96B17DE6" ma:contentTypeVersion="13" ma:contentTypeDescription="Create a new document." ma:contentTypeScope="" ma:versionID="778fb7954dabda116b6c3b9ea22f2962">
  <xsd:schema xmlns:xsd="http://www.w3.org/2001/XMLSchema" xmlns:xs="http://www.w3.org/2001/XMLSchema" xmlns:p="http://schemas.microsoft.com/office/2006/metadata/properties" xmlns:ns2="2cb318cf-562e-40b9-a9cf-5252cc493e74" targetNamespace="http://schemas.microsoft.com/office/2006/metadata/properties" ma:root="true" ma:fieldsID="d2053271670a9b7ba6fc0b71c74afad0" ns2:_="">
    <xsd:import namespace="2cb318cf-562e-40b9-a9cf-5252cc493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System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Descriptio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318cf-562e-40b9-a9cf-5252cc493e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escription" ma:index="18" nillable="true" ma:displayName="Description" ma:format="Dropdown" ma:internalName="Description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2cb318cf-562e-40b9-a9cf-5252cc493e7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04BE21-6CA9-44D4-9E66-1AD83967F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b318cf-562e-40b9-a9cf-5252cc493e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8B6DA9-94A7-43C8-8EDD-FB56038D907D}">
  <ds:schemaRefs>
    <ds:schemaRef ds:uri="http://schemas.openxmlformats.org/package/2006/metadata/core-properties"/>
    <ds:schemaRef ds:uri="2cb318cf-562e-40b9-a9cf-5252cc493e74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7097419-3824-4FB9-8185-E35322606C1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65f2cfd-e1fc-44c4-aa3c-ae3c5b0bfc42}" enabled="0" method="" siteId="{865f2cfd-e1fc-44c4-aa3c-ae3c5b0bfc4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9815</TotalTime>
  <Words>780</Words>
  <Application>Microsoft Office PowerPoint</Application>
  <PresentationFormat>Widescreen</PresentationFormat>
  <Paragraphs>135</Paragraphs>
  <Slides>15</Slides>
  <Notes>15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Ismael Medina Benito</dc:creator>
  <cp:lastModifiedBy>Barb Malobabich, ABOC</cp:lastModifiedBy>
  <cp:revision>73</cp:revision>
  <dcterms:created xsi:type="dcterms:W3CDTF">2025-10-02T13:51:53Z</dcterms:created>
  <dcterms:modified xsi:type="dcterms:W3CDTF">2026-09-23T07:59:48Z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0x010100FD37EA8881908447BE47ED1F96B17DE6</vt:lpwstr>
  </property>
</Properties>
</file>